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26"/>
  </p:notesMasterIdLst>
  <p:sldIdLst>
    <p:sldId id="256" r:id="rId3"/>
    <p:sldId id="344" r:id="rId4"/>
    <p:sldId id="343" r:id="rId5"/>
    <p:sldId id="295" r:id="rId6"/>
    <p:sldId id="348" r:id="rId7"/>
    <p:sldId id="360" r:id="rId8"/>
    <p:sldId id="350" r:id="rId9"/>
    <p:sldId id="351" r:id="rId10"/>
    <p:sldId id="354" r:id="rId11"/>
    <p:sldId id="355" r:id="rId12"/>
    <p:sldId id="349" r:id="rId13"/>
    <p:sldId id="346" r:id="rId14"/>
    <p:sldId id="342" r:id="rId15"/>
    <p:sldId id="345" r:id="rId16"/>
    <p:sldId id="361" r:id="rId17"/>
    <p:sldId id="352" r:id="rId18"/>
    <p:sldId id="363" r:id="rId19"/>
    <p:sldId id="356" r:id="rId20"/>
    <p:sldId id="357" r:id="rId21"/>
    <p:sldId id="362" r:id="rId22"/>
    <p:sldId id="358" r:id="rId23"/>
    <p:sldId id="353" r:id="rId24"/>
    <p:sldId id="34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75705" autoAdjust="0"/>
  </p:normalViewPr>
  <p:slideViewPr>
    <p:cSldViewPr snapToGrid="0">
      <p:cViewPr>
        <p:scale>
          <a:sx n="100" d="100"/>
          <a:sy n="100" d="100"/>
        </p:scale>
        <p:origin x="2548" y="1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4</a:t>
            </a:fld>
            <a:endParaRPr lang="en-US"/>
          </a:p>
        </p:txBody>
      </p:sp>
    </p:spTree>
    <p:extLst>
      <p:ext uri="{BB962C8B-B14F-4D97-AF65-F5344CB8AC3E}">
        <p14:creationId xmlns:p14="http://schemas.microsoft.com/office/powerpoint/2010/main" val="1453736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5/6/2019</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ulminy/AE121#programming-labs" TargetMode="External"/><Relationship Id="rId2" Type="http://schemas.openxmlformats.org/officeDocument/2006/relationships/hyperlink" Target="https://github.com/chulminy/AE121#course-outline" TargetMode="External"/><Relationship Id="rId1" Type="http://schemas.openxmlformats.org/officeDocument/2006/relationships/slideLayout" Target="../slideLayouts/slideLayout2.xml"/><Relationship Id="rId4" Type="http://schemas.openxmlformats.org/officeDocument/2006/relationships/hyperlink" Target="https://github.com/chulminy/AE121#homework-assignmen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coursework.vschool.io/the-art-of-googl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chulminy/AE121#disciplin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chulminy/AE121#announcement" TargetMode="External"/><Relationship Id="rId2" Type="http://schemas.openxmlformats.org/officeDocument/2006/relationships/hyperlink" Target="https://github.com/chulminy/AE121" TargetMode="External"/><Relationship Id="rId1" Type="http://schemas.openxmlformats.org/officeDocument/2006/relationships/slideLayout" Target="../slideLayouts/slideLayout2.xml"/><Relationship Id="rId4" Type="http://schemas.openxmlformats.org/officeDocument/2006/relationships/hyperlink" Target="https://help.github.com/articles/watching-and-unwatching-repositori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jpconnelly@edu.uwaterloo.ca" TargetMode="External"/><Relationship Id="rId2" Type="http://schemas.openxmlformats.org/officeDocument/2006/relationships/hyperlink" Target="https://github.com/chulminy/AE121/issu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docs.lib.purdue.edu/jtrp/1646/" TargetMode="External"/><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github.com/chulminy/Lamb_Wave_Mode_Decomposition"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hulminy/Vision_Based_Vibration_Measurement" TargetMode="External"/><Relationship Id="rId7" Type="http://schemas.openxmlformats.org/officeDocument/2006/relationships/hyperlink" Target="https://www.sciencedirect.com/science/article/pii/S0141029616306848" TargetMode="External"/><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chulminy/Vision_Based_Automated_Crack"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hulminy/AE121"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mathworks.com/products/matlab-grader.html" TargetMode="External"/><Relationship Id="rId2" Type="http://schemas.openxmlformats.org/officeDocument/2006/relationships/hyperlink" Target="https://www.mathworks.com/products/matlab/live-editor.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dirty="0" smtClean="0"/>
              <a:t>Introduction</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AE121</a:t>
            </a:r>
            <a:r>
              <a:rPr lang="en-US" b="1" dirty="0"/>
              <a:t>: Computational Method</a:t>
            </a:r>
            <a:endParaRPr lang="en-US" b="1" dirty="0" smtClean="0"/>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2019-05-02</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Course Description (Continue</a:t>
            </a:r>
            <a:r>
              <a:rPr lang="en-US" dirty="0" smtClean="0"/>
              <a:t>)</a:t>
            </a:r>
            <a:endParaRPr lang="en-US" dirty="0"/>
          </a:p>
        </p:txBody>
      </p:sp>
      <p:sp>
        <p:nvSpPr>
          <p:cNvPr id="3" name="Rectangle 3"/>
          <p:cNvSpPr txBox="1">
            <a:spLocks/>
          </p:cNvSpPr>
          <p:nvPr/>
        </p:nvSpPr>
        <p:spPr>
          <a:xfrm>
            <a:off x="475615" y="1103313"/>
            <a:ext cx="112585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200" dirty="0"/>
              <a:t>This course includes lectures, tutorials, programming labs, and homework assignments:</a:t>
            </a:r>
          </a:p>
          <a:p>
            <a:pPr>
              <a:lnSpc>
                <a:spcPct val="150000"/>
              </a:lnSpc>
            </a:pPr>
            <a:r>
              <a:rPr lang="en-US" sz="2200" b="1" dirty="0">
                <a:hlinkClick r:id="rId2"/>
              </a:rPr>
              <a:t>Lectures</a:t>
            </a:r>
            <a:r>
              <a:rPr lang="en-US" sz="2200" dirty="0"/>
              <a:t> will cover the major topics, emphasizing and discussing the important points, and introduce programming examples in tutorials.</a:t>
            </a:r>
          </a:p>
          <a:p>
            <a:pPr>
              <a:lnSpc>
                <a:spcPct val="150000"/>
              </a:lnSpc>
            </a:pPr>
            <a:r>
              <a:rPr lang="en-US" sz="2200" b="1" dirty="0">
                <a:hlinkClick r:id="rId2"/>
              </a:rPr>
              <a:t>Tutorials</a:t>
            </a:r>
            <a:r>
              <a:rPr lang="en-US" sz="2200" dirty="0"/>
              <a:t> are intended to review the lectures and prepare for programming lab and homework assignments.</a:t>
            </a:r>
          </a:p>
          <a:p>
            <a:pPr>
              <a:lnSpc>
                <a:spcPct val="150000"/>
              </a:lnSpc>
            </a:pPr>
            <a:r>
              <a:rPr lang="en-US" sz="2200" b="1" dirty="0">
                <a:hlinkClick r:id="rId3"/>
              </a:rPr>
              <a:t>Programming-labs</a:t>
            </a:r>
            <a:r>
              <a:rPr lang="en-US" sz="2200" dirty="0"/>
              <a:t> provide an opportunity to practice writing and debugging programs with TA’s and instructor’s assistance.</a:t>
            </a:r>
          </a:p>
          <a:p>
            <a:pPr>
              <a:lnSpc>
                <a:spcPct val="150000"/>
              </a:lnSpc>
            </a:pPr>
            <a:r>
              <a:rPr lang="en-US" sz="2200" b="1" u="sng" dirty="0">
                <a:hlinkClick r:id="rId4"/>
              </a:rPr>
              <a:t>Homework assignments</a:t>
            </a:r>
            <a:r>
              <a:rPr lang="en-US" sz="2200" dirty="0"/>
              <a:t> are to provide additional practice for programming and evaluate your knowledge and programming skills</a:t>
            </a:r>
          </a:p>
        </p:txBody>
      </p:sp>
    </p:spTree>
    <p:extLst>
      <p:ext uri="{BB962C8B-B14F-4D97-AF65-F5344CB8AC3E}">
        <p14:creationId xmlns:p14="http://schemas.microsoft.com/office/powerpoint/2010/main" val="2104001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Objectives</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800" dirty="0"/>
              <a:t>Define your problems with programmable logic in MATLAB</a:t>
            </a:r>
          </a:p>
          <a:p>
            <a:pPr>
              <a:lnSpc>
                <a:spcPct val="150000"/>
              </a:lnSpc>
            </a:pPr>
            <a:r>
              <a:rPr lang="en-US" sz="2800" dirty="0"/>
              <a:t>Compose working, efficient, and readable code in various ways</a:t>
            </a:r>
          </a:p>
          <a:p>
            <a:pPr>
              <a:lnSpc>
                <a:spcPct val="150000"/>
              </a:lnSpc>
            </a:pPr>
            <a:r>
              <a:rPr lang="en-US" sz="2800" dirty="0"/>
              <a:t>Debug your code to identify and fix programming errors</a:t>
            </a:r>
          </a:p>
          <a:p>
            <a:pPr>
              <a:lnSpc>
                <a:spcPct val="150000"/>
              </a:lnSpc>
            </a:pPr>
            <a:r>
              <a:rPr lang="en-US" sz="2800" dirty="0"/>
              <a:t>Identify suitable keywords to search for code snippets on the web</a:t>
            </a:r>
          </a:p>
          <a:p>
            <a:pPr>
              <a:lnSpc>
                <a:spcPct val="150000"/>
              </a:lnSpc>
            </a:pPr>
            <a:r>
              <a:rPr lang="en-US" sz="2800" dirty="0"/>
              <a:t>Apply MATLAB to solve mathematical and engineering problems</a:t>
            </a:r>
          </a:p>
        </p:txBody>
      </p:sp>
    </p:spTree>
    <p:extLst>
      <p:ext uri="{BB962C8B-B14F-4D97-AF65-F5344CB8AC3E}">
        <p14:creationId xmlns:p14="http://schemas.microsoft.com/office/powerpoint/2010/main" val="2853148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Googling</a:t>
            </a:r>
            <a:endParaRPr lang="en-US" dirty="0"/>
          </a:p>
        </p:txBody>
      </p:sp>
      <p:sp>
        <p:nvSpPr>
          <p:cNvPr id="3" name="Rectangle 2"/>
          <p:cNvSpPr/>
          <p:nvPr/>
        </p:nvSpPr>
        <p:spPr>
          <a:xfrm>
            <a:off x="6277553" y="6300800"/>
            <a:ext cx="4953087" cy="369332"/>
          </a:xfrm>
          <a:prstGeom prst="rect">
            <a:avLst/>
          </a:prstGeom>
        </p:spPr>
        <p:txBody>
          <a:bodyPr wrap="none">
            <a:spAutoFit/>
          </a:bodyPr>
          <a:lstStyle/>
          <a:p>
            <a:r>
              <a:rPr lang="en-US" dirty="0">
                <a:hlinkClick r:id="rId2"/>
              </a:rPr>
              <a:t>https://coursework.vschool.io/the-art-of-googling/</a:t>
            </a:r>
            <a:endParaRPr lang="en-US" dirty="0"/>
          </a:p>
        </p:txBody>
      </p:sp>
      <p:pic>
        <p:nvPicPr>
          <p:cNvPr id="2050" name="Picture 2" descr="https://coursework.vschool.io/content/images/2015/05/Screenshot_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149778"/>
            <a:ext cx="6812598" cy="46921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p:cNvSpPr>
          <p:nvPr/>
        </p:nvSpPr>
        <p:spPr>
          <a:xfrm>
            <a:off x="7255933" y="1520297"/>
            <a:ext cx="4712547"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Defining your problem</a:t>
            </a:r>
          </a:p>
          <a:p>
            <a:r>
              <a:rPr lang="en-US" sz="2400" dirty="0" smtClean="0"/>
              <a:t>Identifying keywords</a:t>
            </a:r>
          </a:p>
          <a:p>
            <a:r>
              <a:rPr lang="en-US" sz="2400" dirty="0" smtClean="0"/>
              <a:t>Understanding the answer</a:t>
            </a:r>
          </a:p>
          <a:p>
            <a:r>
              <a:rPr lang="en-US" sz="2400" dirty="0" smtClean="0"/>
              <a:t>Implementing them in your code</a:t>
            </a:r>
            <a:endParaRPr lang="en-US" sz="2400" dirty="0"/>
          </a:p>
        </p:txBody>
      </p:sp>
    </p:spTree>
    <p:extLst>
      <p:ext uri="{BB962C8B-B14F-4D97-AF65-F5344CB8AC3E}">
        <p14:creationId xmlns:p14="http://schemas.microsoft.com/office/powerpoint/2010/main" val="2050309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to Improve Your Programming Skills</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800" dirty="0"/>
              <a:t>Step 1: Ensure your program runs without errors or warnings</a:t>
            </a:r>
          </a:p>
          <a:p>
            <a:pPr>
              <a:lnSpc>
                <a:spcPct val="150000"/>
              </a:lnSpc>
            </a:pPr>
            <a:r>
              <a:rPr lang="en-US" sz="2800" dirty="0"/>
              <a:t>Step 2: Understand a model solution provided (e.g., program logic, useful built-in functions, programming styles)</a:t>
            </a:r>
          </a:p>
          <a:p>
            <a:pPr>
              <a:lnSpc>
                <a:spcPct val="150000"/>
              </a:lnSpc>
            </a:pPr>
            <a:r>
              <a:rPr lang="en-US" sz="2800" dirty="0"/>
              <a:t>Step 3: Consider how to modify/improve your own programs</a:t>
            </a:r>
          </a:p>
          <a:p>
            <a:pPr>
              <a:lnSpc>
                <a:spcPct val="150000"/>
              </a:lnSpc>
            </a:pPr>
            <a:r>
              <a:rPr lang="en-US" sz="2800" dirty="0"/>
              <a:t>Step 4: Re-write your program from scratch without copying solutions</a:t>
            </a:r>
          </a:p>
        </p:txBody>
      </p:sp>
      <p:sp>
        <p:nvSpPr>
          <p:cNvPr id="5" name="Rectangle 3"/>
          <p:cNvSpPr txBox="1">
            <a:spLocks/>
          </p:cNvSpPr>
          <p:nvPr/>
        </p:nvSpPr>
        <p:spPr>
          <a:xfrm>
            <a:off x="6873776" y="5427133"/>
            <a:ext cx="4456496"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3600" u="sng" dirty="0" smtClean="0">
                <a:solidFill>
                  <a:srgbClr val="FF0000"/>
                </a:solidFill>
              </a:rPr>
              <a:t>Extremely important!!</a:t>
            </a:r>
          </a:p>
        </p:txBody>
      </p:sp>
    </p:spTree>
    <p:extLst>
      <p:ext uri="{BB962C8B-B14F-4D97-AF65-F5344CB8AC3E}">
        <p14:creationId xmlns:p14="http://schemas.microsoft.com/office/powerpoint/2010/main" val="15423899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to Complete this Course with Over 90</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Review lecture slides and tutorials before attending programming labs</a:t>
            </a:r>
          </a:p>
          <a:p>
            <a:r>
              <a:rPr lang="en-US" sz="2400" dirty="0"/>
              <a:t>Submit all lab and homework assignments</a:t>
            </a:r>
          </a:p>
          <a:p>
            <a:r>
              <a:rPr lang="en-US" sz="2400" dirty="0"/>
              <a:t>Do not skim the code in tutorials and assignment solutions. </a:t>
            </a:r>
            <a:r>
              <a:rPr lang="en-US" sz="2400" b="1" dirty="0">
                <a:solidFill>
                  <a:srgbClr val="FF0000"/>
                </a:solidFill>
              </a:rPr>
              <a:t>Type and run all scripts in your editor to familiarize yourself with the syntax</a:t>
            </a:r>
          </a:p>
          <a:p>
            <a:r>
              <a:rPr lang="en-US" sz="2400" dirty="0"/>
              <a:t>Post</a:t>
            </a:r>
            <a:r>
              <a:rPr lang="en-US" sz="2400" dirty="0">
                <a:solidFill>
                  <a:srgbClr val="FF0000"/>
                </a:solidFill>
              </a:rPr>
              <a:t> </a:t>
            </a:r>
            <a:r>
              <a:rPr lang="en-US" sz="2400" b="1" dirty="0">
                <a:solidFill>
                  <a:srgbClr val="FF0000"/>
                </a:solidFill>
              </a:rPr>
              <a:t>at least one question</a:t>
            </a:r>
            <a:r>
              <a:rPr lang="en-US" sz="2400" dirty="0"/>
              <a:t> on a course website every week and help/teach other students</a:t>
            </a:r>
          </a:p>
          <a:p>
            <a:r>
              <a:rPr lang="en-US" sz="2400" dirty="0"/>
              <a:t>Replicate built-in functions with your own code</a:t>
            </a:r>
          </a:p>
          <a:p>
            <a:r>
              <a:rPr lang="en-US" sz="2400" dirty="0"/>
              <a:t>Employ a MATLAB editor, workspace browser, and debugging tool actively</a:t>
            </a:r>
          </a:p>
          <a:p>
            <a:r>
              <a:rPr lang="en-US" sz="2400" dirty="0" err="1">
                <a:solidFill>
                  <a:srgbClr val="FF0000"/>
                </a:solidFill>
              </a:rPr>
              <a:t>Vectorize</a:t>
            </a:r>
            <a:r>
              <a:rPr lang="en-US" sz="2400" dirty="0">
                <a:solidFill>
                  <a:srgbClr val="FF0000"/>
                </a:solidFill>
              </a:rPr>
              <a:t> your code without loop and selection statements</a:t>
            </a:r>
          </a:p>
          <a:p>
            <a:r>
              <a:rPr lang="en-US" sz="2400" dirty="0">
                <a:solidFill>
                  <a:srgbClr val="FF0000"/>
                </a:solidFill>
              </a:rPr>
              <a:t>Use MATLAB instead of MS Excel, </a:t>
            </a:r>
            <a:r>
              <a:rPr lang="en-US" sz="2400" dirty="0" err="1">
                <a:solidFill>
                  <a:srgbClr val="FF0000"/>
                </a:solidFill>
              </a:rPr>
              <a:t>Wolfram|Alpha</a:t>
            </a:r>
            <a:r>
              <a:rPr lang="en-US" sz="2400" dirty="0">
                <a:solidFill>
                  <a:srgbClr val="FF0000"/>
                </a:solidFill>
              </a:rPr>
              <a:t>, or a calculator to complete your </a:t>
            </a:r>
            <a:r>
              <a:rPr lang="en-US" sz="2400" dirty="0" smtClean="0">
                <a:solidFill>
                  <a:srgbClr val="FF0000"/>
                </a:solidFill>
              </a:rPr>
              <a:t>tasks (for long-term)</a:t>
            </a:r>
            <a:endParaRPr lang="en-US" sz="2400" dirty="0">
              <a:solidFill>
                <a:srgbClr val="FF0000"/>
              </a:solidFill>
            </a:endParaRPr>
          </a:p>
        </p:txBody>
      </p:sp>
    </p:spTree>
    <p:extLst>
      <p:ext uri="{BB962C8B-B14F-4D97-AF65-F5344CB8AC3E}">
        <p14:creationId xmlns:p14="http://schemas.microsoft.com/office/powerpoint/2010/main" val="352816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Prerequisite</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t>
            </a:r>
            <a:r>
              <a:rPr lang="en-US" b="1" dirty="0">
                <a:solidFill>
                  <a:srgbClr val="FF0000"/>
                </a:solidFill>
              </a:rPr>
              <a:t>Linear algebra</a:t>
            </a:r>
            <a:r>
              <a:rPr lang="en-US" dirty="0"/>
              <a:t>" (AE 115) and "Calculus 1 for Engineering" (MATH 116) are prerequisites for this course, which you learned in the 1A term. If you are not familiar with these topics, please review corresponding course notes or tutorials.</a:t>
            </a:r>
            <a:endParaRPr lang="en-US" sz="2400" dirty="0">
              <a:solidFill>
                <a:srgbClr val="FF0000"/>
              </a:solidFill>
            </a:endParaRPr>
          </a:p>
        </p:txBody>
      </p:sp>
      <p:sp>
        <p:nvSpPr>
          <p:cNvPr id="4" name="Rectangle 3"/>
          <p:cNvSpPr/>
          <p:nvPr/>
        </p:nvSpPr>
        <p:spPr>
          <a:xfrm>
            <a:off x="2433843" y="4410976"/>
            <a:ext cx="7127464" cy="830997"/>
          </a:xfrm>
          <a:prstGeom prst="rect">
            <a:avLst/>
          </a:prstGeom>
        </p:spPr>
        <p:txBody>
          <a:bodyPr wrap="none">
            <a:spAutoFit/>
          </a:bodyPr>
          <a:lstStyle/>
          <a:p>
            <a:r>
              <a:rPr lang="en-US" sz="4800" dirty="0"/>
              <a:t>MATLAB (</a:t>
            </a:r>
            <a:r>
              <a:rPr lang="en-US" sz="4800" dirty="0">
                <a:solidFill>
                  <a:srgbClr val="FF0000"/>
                </a:solidFill>
              </a:rPr>
              <a:t>matrix</a:t>
            </a:r>
            <a:r>
              <a:rPr lang="en-US" sz="4800" dirty="0"/>
              <a:t> laboratory)</a:t>
            </a:r>
          </a:p>
        </p:txBody>
      </p:sp>
    </p:spTree>
    <p:extLst>
      <p:ext uri="{BB962C8B-B14F-4D97-AF65-F5344CB8AC3E}">
        <p14:creationId xmlns:p14="http://schemas.microsoft.com/office/powerpoint/2010/main" val="2866290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Textbook</a:t>
            </a:r>
            <a:endParaRPr lang="en-US" dirty="0"/>
          </a:p>
        </p:txBody>
      </p:sp>
      <p:sp>
        <p:nvSpPr>
          <p:cNvPr id="4"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500" dirty="0"/>
              <a:t>This course is not based on any particular textbook. However, lecture slides have been prepared using the following references:</a:t>
            </a:r>
          </a:p>
          <a:p>
            <a:pPr lvl="1">
              <a:lnSpc>
                <a:spcPct val="150000"/>
              </a:lnSpc>
            </a:pPr>
            <a:r>
              <a:rPr lang="en-US" sz="2500" dirty="0" err="1"/>
              <a:t>Attaway</a:t>
            </a:r>
            <a:r>
              <a:rPr lang="en-US" sz="2500" dirty="0"/>
              <a:t>, Stormy. </a:t>
            </a:r>
            <a:r>
              <a:rPr lang="en-US" sz="2500" i="1" dirty="0"/>
              <a:t>"MATLAB-A Practical Introduction to Programming and Problem Solving,"</a:t>
            </a:r>
            <a:r>
              <a:rPr lang="en-US" sz="2500" dirty="0"/>
              <a:t> Elsevier, 2018.</a:t>
            </a:r>
          </a:p>
          <a:p>
            <a:pPr lvl="1">
              <a:lnSpc>
                <a:spcPct val="150000"/>
              </a:lnSpc>
            </a:pPr>
            <a:r>
              <a:rPr lang="en-US" sz="2500" dirty="0"/>
              <a:t>Moore, Holly. </a:t>
            </a:r>
            <a:r>
              <a:rPr lang="en-US" sz="2500" i="1" dirty="0"/>
              <a:t>"MATLAB for Engineers,"</a:t>
            </a:r>
            <a:r>
              <a:rPr lang="en-US" sz="2500" dirty="0"/>
              <a:t> Pearson, 2017.</a:t>
            </a:r>
          </a:p>
        </p:txBody>
      </p:sp>
      <p:sp>
        <p:nvSpPr>
          <p:cNvPr id="5" name="Rectangle 4"/>
          <p:cNvSpPr/>
          <p:nvPr/>
        </p:nvSpPr>
        <p:spPr>
          <a:xfrm>
            <a:off x="6705600" y="5528575"/>
            <a:ext cx="4396075" cy="523220"/>
          </a:xfrm>
          <a:prstGeom prst="rect">
            <a:avLst/>
          </a:prstGeom>
        </p:spPr>
        <p:txBody>
          <a:bodyPr wrap="none">
            <a:spAutoFit/>
          </a:bodyPr>
          <a:lstStyle/>
          <a:p>
            <a:r>
              <a:rPr lang="en-US" sz="2800" u="sng" dirty="0" smtClean="0">
                <a:solidFill>
                  <a:srgbClr val="FF0000"/>
                </a:solidFill>
              </a:rPr>
              <a:t>Purchase a MATLAB license…</a:t>
            </a:r>
            <a:endParaRPr lang="en-US" sz="2800" u="sng" dirty="0">
              <a:solidFill>
                <a:srgbClr val="FF0000"/>
              </a:solidFill>
            </a:endParaRPr>
          </a:p>
        </p:txBody>
      </p:sp>
    </p:spTree>
    <p:extLst>
      <p:ext uri="{BB962C8B-B14F-4D97-AF65-F5344CB8AC3E}">
        <p14:creationId xmlns:p14="http://schemas.microsoft.com/office/powerpoint/2010/main" val="13498219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Outline</a:t>
            </a:r>
            <a:endParaRPr lang="en-US" dirty="0"/>
          </a:p>
        </p:txBody>
      </p:sp>
      <p:pic>
        <p:nvPicPr>
          <p:cNvPr id="3" name="Picture 2"/>
          <p:cNvPicPr>
            <a:picLocks noChangeAspect="1"/>
          </p:cNvPicPr>
          <p:nvPr/>
        </p:nvPicPr>
        <p:blipFill>
          <a:blip r:embed="rId2"/>
          <a:stretch>
            <a:fillRect/>
          </a:stretch>
        </p:blipFill>
        <p:spPr>
          <a:xfrm>
            <a:off x="392792" y="1386115"/>
            <a:ext cx="6210300" cy="4724400"/>
          </a:xfrm>
          <a:prstGeom prst="rect">
            <a:avLst/>
          </a:prstGeom>
        </p:spPr>
      </p:pic>
      <p:pic>
        <p:nvPicPr>
          <p:cNvPr id="4" name="Picture 3"/>
          <p:cNvPicPr>
            <a:picLocks noChangeAspect="1"/>
          </p:cNvPicPr>
          <p:nvPr/>
        </p:nvPicPr>
        <p:blipFill>
          <a:blip r:embed="rId3"/>
          <a:stretch>
            <a:fillRect/>
          </a:stretch>
        </p:blipFill>
        <p:spPr>
          <a:xfrm>
            <a:off x="5187042" y="1433287"/>
            <a:ext cx="6617563" cy="4677228"/>
          </a:xfrm>
          <a:prstGeom prst="rect">
            <a:avLst/>
          </a:prstGeom>
        </p:spPr>
      </p:pic>
    </p:spTree>
    <p:extLst>
      <p:ext uri="{BB962C8B-B14F-4D97-AF65-F5344CB8AC3E}">
        <p14:creationId xmlns:p14="http://schemas.microsoft.com/office/powerpoint/2010/main" val="3811283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Homework Assignments</a:t>
            </a:r>
            <a:endParaRPr lang="en-US" dirty="0"/>
          </a:p>
        </p:txBody>
      </p:sp>
      <p:sp>
        <p:nvSpPr>
          <p:cNvPr id="4"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100" dirty="0"/>
              <a:t>Students should be encouraged to work in groups through collaborative learning, but to submit their assignments individually. Students </a:t>
            </a:r>
            <a:r>
              <a:rPr lang="en-US" sz="2100" b="1" dirty="0"/>
              <a:t>must not share their solutions with other students</a:t>
            </a:r>
            <a:r>
              <a:rPr lang="en-US" sz="2100" dirty="0"/>
              <a:t>. The TA will run software to check your scripts to detect plagiarism. Please do not think that you may be able to deceive graders. Although you pass all the problems in MATLAB Grader, you will get a 0 grade if your solution is considered plagiarism and may be reported to Engineering Undergraduate Associate Dean as </a:t>
            </a:r>
            <a:r>
              <a:rPr lang="en-US" sz="2100" b="1" dirty="0">
                <a:hlinkClick r:id="rId2"/>
              </a:rPr>
              <a:t>an academic offense</a:t>
            </a:r>
            <a:r>
              <a:rPr lang="en-US" sz="2100" dirty="0"/>
              <a:t>. </a:t>
            </a:r>
            <a:r>
              <a:rPr lang="en-US" sz="2100" u="sng" dirty="0">
                <a:solidFill>
                  <a:srgbClr val="FF0000"/>
                </a:solidFill>
              </a:rPr>
              <a:t>Each homework will be uploaded on </a:t>
            </a:r>
            <a:r>
              <a:rPr lang="en-US" sz="2100" u="sng" dirty="0" smtClean="0">
                <a:solidFill>
                  <a:srgbClr val="FF0000"/>
                </a:solidFill>
              </a:rPr>
              <a:t>Saturday </a:t>
            </a:r>
            <a:r>
              <a:rPr lang="en-US" sz="2100" u="sng" dirty="0">
                <a:solidFill>
                  <a:srgbClr val="FF0000"/>
                </a:solidFill>
              </a:rPr>
              <a:t>night and must be submitted before the Monday class on the following week (ten days)</a:t>
            </a:r>
            <a:r>
              <a:rPr lang="en-US" sz="2100" dirty="0"/>
              <a:t>. After the due date, homework assignment online will be closed, and you are not able to submit your works. Again, </a:t>
            </a:r>
            <a:r>
              <a:rPr lang="en-US" sz="2100" b="1" dirty="0"/>
              <a:t>no late submission is accepted</a:t>
            </a:r>
            <a:r>
              <a:rPr lang="en-US" sz="2100" dirty="0"/>
              <a:t>, and any missed homework will be given a grade of 0. Thus, students who are not able to submit their assignment must inform the TA in advance with an email or at the office hour if you have a valid excuse.</a:t>
            </a:r>
          </a:p>
        </p:txBody>
      </p:sp>
    </p:spTree>
    <p:extLst>
      <p:ext uri="{BB962C8B-B14F-4D97-AF65-F5344CB8AC3E}">
        <p14:creationId xmlns:p14="http://schemas.microsoft.com/office/powerpoint/2010/main" val="3589179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b="1" dirty="0"/>
              <a:t>All communication will be made through </a:t>
            </a:r>
            <a:r>
              <a:rPr lang="en-US" sz="2400" b="1" dirty="0">
                <a:hlinkClick r:id="rId2"/>
              </a:rPr>
              <a:t>this course website</a:t>
            </a:r>
            <a:r>
              <a:rPr lang="en-US" sz="2400" dirty="0"/>
              <a:t>, especially for this web page. The instructor will frequently make a note in the </a:t>
            </a:r>
            <a:r>
              <a:rPr lang="en-US" sz="2400" dirty="0">
                <a:hlinkClick r:id="rId3"/>
              </a:rPr>
              <a:t>"Announcement"</a:t>
            </a:r>
            <a:r>
              <a:rPr lang="en-US" sz="2400" dirty="0"/>
              <a:t> section after updating the web page. Students can configure email notification for by </a:t>
            </a:r>
            <a:r>
              <a:rPr lang="en-US" sz="2400" dirty="0">
                <a:hlinkClick r:id="rId4"/>
              </a:rPr>
              <a:t>"watching"</a:t>
            </a:r>
            <a:r>
              <a:rPr lang="en-US" sz="2400" dirty="0"/>
              <a:t> this course website or use a version control system for tracking its changes (The link will be provided on every announcement to track the changes). Thus, </a:t>
            </a:r>
            <a:r>
              <a:rPr lang="en-US" sz="2400" b="1" dirty="0"/>
              <a:t>students are responsible for checking the website regularly</a:t>
            </a:r>
            <a:r>
              <a:rPr lang="en-US" sz="2400" dirty="0"/>
              <a:t> for any relevant course information or announcements. We will post an important announcement through LEARN, but LEARN will be only used for such announcement notification. Lecture slides, homework assignments, tutorials, and solutions are only accessible through this course website</a:t>
            </a:r>
            <a:r>
              <a:rPr lang="en-US" sz="2400" dirty="0" smtClean="0"/>
              <a:t>.</a:t>
            </a:r>
            <a:endParaRPr lang="en-US" sz="2400" dirty="0"/>
          </a:p>
        </p:txBody>
      </p:sp>
    </p:spTree>
    <p:extLst>
      <p:ext uri="{BB962C8B-B14F-4D97-AF65-F5344CB8AC3E}">
        <p14:creationId xmlns:p14="http://schemas.microsoft.com/office/powerpoint/2010/main" val="1138397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MATLAB?</a:t>
            </a:r>
            <a:endParaRPr lang="en-US" dirty="0"/>
          </a:p>
        </p:txBody>
      </p:sp>
      <p:sp>
        <p:nvSpPr>
          <p:cNvPr id="3" name="Rectangle 3"/>
          <p:cNvSpPr txBox="1">
            <a:spLocks/>
          </p:cNvSpPr>
          <p:nvPr/>
        </p:nvSpPr>
        <p:spPr>
          <a:xfrm>
            <a:off x="457199" y="1192213"/>
            <a:ext cx="11345333"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en-US" sz="2500" dirty="0" smtClean="0"/>
              <a:t>MATLAB is a high-level technical computing language and interactive environment for algorithm development, data visualization, data analysis, and numeric computation. </a:t>
            </a:r>
          </a:p>
        </p:txBody>
      </p:sp>
      <p:pic>
        <p:nvPicPr>
          <p:cNvPr id="1026" name="Picture 2" descr="Matlab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63442" y="3103608"/>
            <a:ext cx="3315757" cy="297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742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 (Continue)</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400" dirty="0" smtClean="0"/>
              <a:t>In this course, the instructor, TAs, and the students are encouraged to engage in online discussions to create and facilitate a </a:t>
            </a:r>
            <a:r>
              <a:rPr lang="en-US" sz="2400" b="1" dirty="0" smtClean="0"/>
              <a:t>collaborative learning experience</a:t>
            </a:r>
            <a:r>
              <a:rPr lang="en-US" sz="2400" dirty="0" smtClean="0"/>
              <a:t>. Students are invited to ask questions and answer them and share their knowledge and resources. </a:t>
            </a:r>
            <a:r>
              <a:rPr lang="en-US" sz="2400" b="1" dirty="0" smtClean="0"/>
              <a:t>Please direct your communications to the</a:t>
            </a:r>
            <a:r>
              <a:rPr lang="en-US" sz="2400" dirty="0" smtClean="0"/>
              <a:t> </a:t>
            </a:r>
            <a:r>
              <a:rPr lang="en-US" sz="2400" b="1" i="1" dirty="0" smtClean="0">
                <a:hlinkClick r:id="rId2"/>
              </a:rPr>
              <a:t>Issues</a:t>
            </a:r>
            <a:r>
              <a:rPr lang="en-US" sz="2400" dirty="0" smtClean="0"/>
              <a:t> </a:t>
            </a:r>
            <a:r>
              <a:rPr lang="en-US" sz="2400" b="1" dirty="0" smtClean="0"/>
              <a:t>board (tab) on this website.</a:t>
            </a:r>
            <a:r>
              <a:rPr lang="en-US" sz="2400" dirty="0" smtClean="0"/>
              <a:t> However, if there is a good reason not to use the discussion forum (e.g., personal matters, a question that might reveal your solution of your report, etc.), please directly contact the TA via email (</a:t>
            </a:r>
            <a:r>
              <a:rPr lang="en-US" sz="2400" dirty="0" smtClean="0">
                <a:hlinkClick r:id="rId3"/>
              </a:rPr>
              <a:t>jpconnelly@edu.uwaterloo.ca</a:t>
            </a:r>
            <a:r>
              <a:rPr lang="en-US" sz="2400" dirty="0" smtClean="0"/>
              <a:t>) or use the office hours.</a:t>
            </a:r>
            <a:endParaRPr lang="en-US" sz="2400" dirty="0"/>
          </a:p>
        </p:txBody>
      </p:sp>
    </p:spTree>
    <p:extLst>
      <p:ext uri="{BB962C8B-B14F-4D97-AF65-F5344CB8AC3E}">
        <p14:creationId xmlns:p14="http://schemas.microsoft.com/office/powerpoint/2010/main" val="2280857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Communication (Continue)</a:t>
            </a:r>
            <a:endParaRPr lang="en-US" dirty="0"/>
          </a:p>
        </p:txBody>
      </p:sp>
      <p:sp>
        <p:nvSpPr>
          <p:cNvPr id="3"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To post questions or comments, students should make their own </a:t>
            </a:r>
            <a:r>
              <a:rPr lang="en-US" sz="2400" dirty="0" err="1"/>
              <a:t>Github</a:t>
            </a:r>
            <a:r>
              <a:rPr lang="en-US" sz="2400" dirty="0"/>
              <a:t> account. Students do not need to make their accounts using school emails if they already have accounts or they would have anonymity.</a:t>
            </a:r>
          </a:p>
          <a:p>
            <a:r>
              <a:rPr lang="en-US" sz="2400" dirty="0"/>
              <a:t>Please be respectful of your peers, instructor, and others in your posts and comments.</a:t>
            </a:r>
          </a:p>
          <a:p>
            <a:r>
              <a:rPr lang="en-US" sz="2400" dirty="0"/>
              <a:t>Asking good questions is another way of learning by summarizing and explaining what you know and do not know. Thoughtful questions and answers will help all students in this class. Before posting a question, please ask yourself whether you are truly stuck (meaning that the answers cannot be readily found on the web) and your question are complete and legible.</a:t>
            </a:r>
          </a:p>
          <a:p>
            <a:r>
              <a:rPr lang="en-US" sz="2400" dirty="0"/>
              <a:t>In addition, please check if the same question was asked before.</a:t>
            </a:r>
          </a:p>
          <a:p>
            <a:r>
              <a:rPr lang="en-US" sz="2400" dirty="0"/>
              <a:t>Inappropriate posts and comments will be immediately deleted and closed without notice.</a:t>
            </a:r>
            <a:endParaRPr lang="en-US" sz="2400" dirty="0">
              <a:solidFill>
                <a:srgbClr val="FF0000"/>
              </a:solidFill>
            </a:endParaRPr>
          </a:p>
        </p:txBody>
      </p:sp>
    </p:spTree>
    <p:extLst>
      <p:ext uri="{BB962C8B-B14F-4D97-AF65-F5344CB8AC3E}">
        <p14:creationId xmlns:p14="http://schemas.microsoft.com/office/powerpoint/2010/main" val="3142993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Grading</a:t>
            </a:r>
            <a:endParaRPr lang="en-US" dirty="0"/>
          </a:p>
        </p:txBody>
      </p:sp>
      <p:sp>
        <p:nvSpPr>
          <p:cNvPr id="3" name="Rectangle 3"/>
          <p:cNvSpPr txBox="1">
            <a:spLocks/>
          </p:cNvSpPr>
          <p:nvPr/>
        </p:nvSpPr>
        <p:spPr>
          <a:xfrm>
            <a:off x="564515" y="1056747"/>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00" dirty="0"/>
              <a:t>The final grade will be based on the total marks earned from two exams (midterm and final), nine programming lab assignments, and ten homework assignments. Percentages of the grade components are provided as</a:t>
            </a:r>
            <a:r>
              <a:rPr lang="en-US" sz="2500" dirty="0" smtClean="0"/>
              <a:t>:</a:t>
            </a:r>
          </a:p>
          <a:p>
            <a:pPr marL="0" indent="0">
              <a:buNone/>
            </a:pPr>
            <a:endParaRPr lang="en-US" sz="2500" dirty="0"/>
          </a:p>
          <a:p>
            <a:pPr lvl="1"/>
            <a:r>
              <a:rPr lang="en-US" sz="2500" b="1" dirty="0"/>
              <a:t>Programming lab assignments</a:t>
            </a:r>
            <a:r>
              <a:rPr lang="en-US" sz="2500" dirty="0"/>
              <a:t> (20%)</a:t>
            </a:r>
          </a:p>
          <a:p>
            <a:pPr lvl="1"/>
            <a:r>
              <a:rPr lang="en-US" sz="2500" b="1" dirty="0"/>
              <a:t>Homework assignments</a:t>
            </a:r>
            <a:r>
              <a:rPr lang="en-US" sz="2500" dirty="0"/>
              <a:t> (20%)</a:t>
            </a:r>
          </a:p>
          <a:p>
            <a:pPr lvl="1"/>
            <a:r>
              <a:rPr lang="en-US" sz="2500" b="1" dirty="0"/>
              <a:t>Midterm exam</a:t>
            </a:r>
            <a:r>
              <a:rPr lang="en-US" sz="2500" dirty="0"/>
              <a:t> (25%)</a:t>
            </a:r>
          </a:p>
          <a:p>
            <a:pPr lvl="1"/>
            <a:r>
              <a:rPr lang="en-US" sz="2500" b="1" dirty="0"/>
              <a:t>Final exam</a:t>
            </a:r>
            <a:r>
              <a:rPr lang="en-US" sz="2500" dirty="0"/>
              <a:t> (35%)</a:t>
            </a:r>
          </a:p>
          <a:p>
            <a:endParaRPr lang="en-US" sz="2500" dirty="0" smtClean="0"/>
          </a:p>
          <a:p>
            <a:pPr marL="0" indent="0">
              <a:buNone/>
            </a:pPr>
            <a:endParaRPr lang="en-US" sz="2500" dirty="0"/>
          </a:p>
          <a:p>
            <a:pPr marL="0" indent="0">
              <a:buNone/>
            </a:pPr>
            <a:r>
              <a:rPr lang="en-US" sz="2500" dirty="0" smtClean="0"/>
              <a:t>Note </a:t>
            </a:r>
            <a:r>
              <a:rPr lang="en-US" sz="2500" dirty="0"/>
              <a:t>that assignments and exams are cumulative.</a:t>
            </a:r>
          </a:p>
        </p:txBody>
      </p:sp>
      <p:sp>
        <p:nvSpPr>
          <p:cNvPr id="4" name="Rectangle 3"/>
          <p:cNvSpPr/>
          <p:nvPr/>
        </p:nvSpPr>
        <p:spPr>
          <a:xfrm>
            <a:off x="7680076" y="3523734"/>
            <a:ext cx="4117588" cy="1384995"/>
          </a:xfrm>
          <a:prstGeom prst="rect">
            <a:avLst/>
          </a:prstGeom>
        </p:spPr>
        <p:txBody>
          <a:bodyPr wrap="square">
            <a:spAutoFit/>
          </a:bodyPr>
          <a:lstStyle/>
          <a:p>
            <a:pPr algn="ctr"/>
            <a:r>
              <a:rPr lang="en-US" sz="2800" b="1" dirty="0" smtClean="0">
                <a:solidFill>
                  <a:srgbClr val="FF0000"/>
                </a:solidFill>
              </a:rPr>
              <a:t>You can get all marks from programming lab and homework assignments</a:t>
            </a:r>
            <a:endParaRPr lang="en-US" sz="2800" b="1" dirty="0">
              <a:solidFill>
                <a:srgbClr val="FF0000"/>
              </a:solidFill>
            </a:endParaRPr>
          </a:p>
        </p:txBody>
      </p:sp>
    </p:spTree>
    <p:extLst>
      <p:ext uri="{BB962C8B-B14F-4D97-AF65-F5344CB8AC3E}">
        <p14:creationId xmlns:p14="http://schemas.microsoft.com/office/powerpoint/2010/main" val="3516338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Weekly Workflow</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95953122"/>
              </p:ext>
            </p:extLst>
          </p:nvPr>
        </p:nvGraphicFramePr>
        <p:xfrm>
          <a:off x="347130" y="1109134"/>
          <a:ext cx="11497743" cy="5257798"/>
        </p:xfrm>
        <a:graphic>
          <a:graphicData uri="http://schemas.openxmlformats.org/drawingml/2006/table">
            <a:tbl>
              <a:tblPr firstRow="1" bandRow="1">
                <a:tableStyleId>{5940675A-B579-460E-94D1-54222C63F5DA}</a:tableStyleId>
              </a:tblPr>
              <a:tblGrid>
                <a:gridCol w="3018370">
                  <a:extLst>
                    <a:ext uri="{9D8B030D-6E8A-4147-A177-3AD203B41FA5}">
                      <a16:colId xmlns:a16="http://schemas.microsoft.com/office/drawing/2014/main" val="4039570510"/>
                    </a:ext>
                  </a:extLst>
                </a:gridCol>
                <a:gridCol w="1211339">
                  <a:extLst>
                    <a:ext uri="{9D8B030D-6E8A-4147-A177-3AD203B41FA5}">
                      <a16:colId xmlns:a16="http://schemas.microsoft.com/office/drawing/2014/main" val="1961022546"/>
                    </a:ext>
                  </a:extLst>
                </a:gridCol>
                <a:gridCol w="1211339">
                  <a:extLst>
                    <a:ext uri="{9D8B030D-6E8A-4147-A177-3AD203B41FA5}">
                      <a16:colId xmlns:a16="http://schemas.microsoft.com/office/drawing/2014/main" val="2615432486"/>
                    </a:ext>
                  </a:extLst>
                </a:gridCol>
                <a:gridCol w="1211339">
                  <a:extLst>
                    <a:ext uri="{9D8B030D-6E8A-4147-A177-3AD203B41FA5}">
                      <a16:colId xmlns:a16="http://schemas.microsoft.com/office/drawing/2014/main" val="1564090347"/>
                    </a:ext>
                  </a:extLst>
                </a:gridCol>
                <a:gridCol w="1211339">
                  <a:extLst>
                    <a:ext uri="{9D8B030D-6E8A-4147-A177-3AD203B41FA5}">
                      <a16:colId xmlns:a16="http://schemas.microsoft.com/office/drawing/2014/main" val="4265087224"/>
                    </a:ext>
                  </a:extLst>
                </a:gridCol>
                <a:gridCol w="1211339">
                  <a:extLst>
                    <a:ext uri="{9D8B030D-6E8A-4147-A177-3AD203B41FA5}">
                      <a16:colId xmlns:a16="http://schemas.microsoft.com/office/drawing/2014/main" val="3335213088"/>
                    </a:ext>
                  </a:extLst>
                </a:gridCol>
                <a:gridCol w="1211339">
                  <a:extLst>
                    <a:ext uri="{9D8B030D-6E8A-4147-A177-3AD203B41FA5}">
                      <a16:colId xmlns:a16="http://schemas.microsoft.com/office/drawing/2014/main" val="3310769682"/>
                    </a:ext>
                  </a:extLst>
                </a:gridCol>
                <a:gridCol w="1211339">
                  <a:extLst>
                    <a:ext uri="{9D8B030D-6E8A-4147-A177-3AD203B41FA5}">
                      <a16:colId xmlns:a16="http://schemas.microsoft.com/office/drawing/2014/main" val="4163208868"/>
                    </a:ext>
                  </a:extLst>
                </a:gridCol>
              </a:tblGrid>
              <a:tr h="507278">
                <a:tc>
                  <a:txBody>
                    <a:bodyPr/>
                    <a:lstStyle/>
                    <a:p>
                      <a:endParaRPr lang="en-US" dirty="0"/>
                    </a:p>
                  </a:txBody>
                  <a:tcPr/>
                </a:tc>
                <a:tc>
                  <a:txBody>
                    <a:bodyPr/>
                    <a:lstStyle/>
                    <a:p>
                      <a:pPr algn="ctr"/>
                      <a:r>
                        <a:rPr lang="en-US" sz="1600" b="1" dirty="0" smtClean="0"/>
                        <a:t>Monday</a:t>
                      </a:r>
                      <a:endParaRPr lang="en-US" sz="1600" b="1" dirty="0"/>
                    </a:p>
                  </a:txBody>
                  <a:tcPr anchor="ctr"/>
                </a:tc>
                <a:tc>
                  <a:txBody>
                    <a:bodyPr/>
                    <a:lstStyle/>
                    <a:p>
                      <a:pPr algn="ctr"/>
                      <a:r>
                        <a:rPr lang="en-US" sz="1600" b="1" dirty="0" smtClean="0"/>
                        <a:t>Tuesday</a:t>
                      </a:r>
                      <a:endParaRPr lang="en-US" sz="1600" b="1" dirty="0"/>
                    </a:p>
                  </a:txBody>
                  <a:tcPr anchor="ctr"/>
                </a:tc>
                <a:tc>
                  <a:txBody>
                    <a:bodyPr/>
                    <a:lstStyle/>
                    <a:p>
                      <a:pPr algn="ctr"/>
                      <a:r>
                        <a:rPr lang="en-US" sz="1600" b="1" dirty="0" smtClean="0"/>
                        <a:t>Wednesday</a:t>
                      </a:r>
                      <a:endParaRPr lang="en-US" sz="1600" b="1" dirty="0"/>
                    </a:p>
                  </a:txBody>
                  <a:tcPr anchor="ctr"/>
                </a:tc>
                <a:tc>
                  <a:txBody>
                    <a:bodyPr/>
                    <a:lstStyle/>
                    <a:p>
                      <a:pPr algn="ctr"/>
                      <a:r>
                        <a:rPr lang="en-US" sz="1600" b="1" dirty="0" smtClean="0"/>
                        <a:t>Thursday</a:t>
                      </a:r>
                      <a:endParaRPr lang="en-US" sz="1600" b="1" dirty="0"/>
                    </a:p>
                  </a:txBody>
                  <a:tcPr anchor="ctr"/>
                </a:tc>
                <a:tc>
                  <a:txBody>
                    <a:bodyPr/>
                    <a:lstStyle/>
                    <a:p>
                      <a:pPr algn="ctr"/>
                      <a:r>
                        <a:rPr lang="en-US" sz="1600" b="1" dirty="0" smtClean="0"/>
                        <a:t>Friday</a:t>
                      </a:r>
                      <a:endParaRPr lang="en-US" sz="1600" b="1" dirty="0"/>
                    </a:p>
                  </a:txBody>
                  <a:tcPr anchor="ctr"/>
                </a:tc>
                <a:tc>
                  <a:txBody>
                    <a:bodyPr/>
                    <a:lstStyle/>
                    <a:p>
                      <a:pPr algn="ctr"/>
                      <a:r>
                        <a:rPr lang="en-US" sz="1600" b="1" dirty="0" smtClean="0"/>
                        <a:t>Saturday</a:t>
                      </a:r>
                      <a:endParaRPr lang="en-US" sz="1600" b="1" dirty="0"/>
                    </a:p>
                  </a:txBody>
                  <a:tcPr anchor="ctr"/>
                </a:tc>
                <a:tc>
                  <a:txBody>
                    <a:bodyPr/>
                    <a:lstStyle/>
                    <a:p>
                      <a:pPr algn="ctr"/>
                      <a:r>
                        <a:rPr lang="en-US" sz="1600" b="1" dirty="0" smtClean="0"/>
                        <a:t>Sunday</a:t>
                      </a:r>
                      <a:endParaRPr lang="en-US" sz="1600" b="1" dirty="0"/>
                    </a:p>
                  </a:txBody>
                  <a:tcPr anchor="ctr"/>
                </a:tc>
                <a:extLst>
                  <a:ext uri="{0D108BD9-81ED-4DB2-BD59-A6C34878D82A}">
                    <a16:rowId xmlns:a16="http://schemas.microsoft.com/office/drawing/2014/main" val="1175756632"/>
                  </a:ext>
                </a:extLst>
              </a:tr>
              <a:tr h="475052">
                <a:tc>
                  <a:txBody>
                    <a:bodyPr/>
                    <a:lstStyle/>
                    <a:p>
                      <a:r>
                        <a:rPr lang="en-US" sz="1600" b="1" dirty="0" smtClean="0"/>
                        <a:t>Lecture</a:t>
                      </a:r>
                      <a:endParaRPr lang="en-US" sz="1600" b="1" dirty="0"/>
                    </a:p>
                  </a:txBody>
                  <a:tcPr anchor="ctr"/>
                </a:tc>
                <a:tc>
                  <a:txBody>
                    <a:bodyPr/>
                    <a:lstStyle/>
                    <a:p>
                      <a:pPr algn="ctr"/>
                      <a:r>
                        <a:rPr lang="en-US" sz="1400" dirty="0" smtClean="0"/>
                        <a:t>14:30</a:t>
                      </a:r>
                      <a:r>
                        <a:rPr lang="en-US" sz="1400" baseline="0" dirty="0" smtClean="0"/>
                        <a:t> – 16:00</a:t>
                      </a:r>
                      <a:endParaRPr lang="en-US" sz="1400" dirty="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14:30</a:t>
                      </a:r>
                      <a:r>
                        <a:rPr lang="en-US" sz="1400" baseline="0" dirty="0" smtClean="0"/>
                        <a:t> – 16:00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4165459754"/>
                  </a:ext>
                </a:extLst>
              </a:tr>
              <a:tr h="475052">
                <a:tc>
                  <a:txBody>
                    <a:bodyPr/>
                    <a:lstStyle/>
                    <a:p>
                      <a:r>
                        <a:rPr lang="en-US" sz="1600" b="1" dirty="0" smtClean="0"/>
                        <a:t>Programming</a:t>
                      </a:r>
                      <a:r>
                        <a:rPr lang="en-US" sz="1600" b="1" baseline="0" dirty="0" smtClean="0"/>
                        <a:t> lab</a:t>
                      </a:r>
                      <a:endParaRPr lang="en-US" sz="1600" b="1"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09:30</a:t>
                      </a:r>
                      <a:r>
                        <a:rPr lang="en-US" sz="1400" baseline="0" dirty="0" smtClean="0"/>
                        <a:t> – 11:30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extLst>
                  <a:ext uri="{0D108BD9-81ED-4DB2-BD59-A6C34878D82A}">
                    <a16:rowId xmlns:a16="http://schemas.microsoft.com/office/drawing/2014/main" val="2087513008"/>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Assignment open</a:t>
                      </a: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noFill/>
                  </a:tcP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00:00</a:t>
                      </a:r>
                    </a:p>
                  </a:txBody>
                  <a:tcPr anchor="ctr">
                    <a:solidFill>
                      <a:srgbClr val="FFFF00"/>
                    </a:solidFill>
                  </a:tcPr>
                </a:tc>
                <a:tc>
                  <a:txBody>
                    <a:bodyPr/>
                    <a:lstStyle/>
                    <a:p>
                      <a:pPr algn="ctr"/>
                      <a:endParaRPr lang="en-US" sz="1400" dirty="0"/>
                    </a:p>
                  </a:txBody>
                  <a:tcPr anchor="ctr"/>
                </a:tc>
                <a:extLst>
                  <a:ext uri="{0D108BD9-81ED-4DB2-BD59-A6C34878D82A}">
                    <a16:rowId xmlns:a16="http://schemas.microsoft.com/office/drawing/2014/main" val="3881715969"/>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Lab assignment due</a:t>
                      </a:r>
                      <a:endParaRPr lang="en-US" sz="1600" b="1" dirty="0"/>
                    </a:p>
                  </a:txBody>
                  <a:tcPr anchor="ctr"/>
                </a:tc>
                <a:tc>
                  <a:txBody>
                    <a:bodyPr/>
                    <a:lstStyle/>
                    <a:p>
                      <a:pPr algn="ctr"/>
                      <a:endParaRPr lang="en-US" sz="1400" dirty="0"/>
                    </a:p>
                  </a:txBody>
                  <a:tcPr anchor="ctr"/>
                </a:tc>
                <a:tc>
                  <a:txBody>
                    <a:bodyPr/>
                    <a:lstStyle/>
                    <a:p>
                      <a:pPr algn="ctr"/>
                      <a:endParaRPr lang="en-US" sz="1400" kern="1200" dirty="0">
                        <a:solidFill>
                          <a:schemeClr val="tx1"/>
                        </a:solidFill>
                        <a:latin typeface="+mn-lt"/>
                        <a:ea typeface="+mn-ea"/>
                        <a:cs typeface="+mn-cs"/>
                      </a:endParaRPr>
                    </a:p>
                  </a:txBody>
                  <a:tcPr anchor="ctr"/>
                </a:tc>
                <a:tc>
                  <a:txBody>
                    <a:bodyPr/>
                    <a:lstStyle/>
                    <a:p>
                      <a:pPr algn="ctr"/>
                      <a:endParaRPr lang="en-US" sz="1400" dirty="0"/>
                    </a:p>
                  </a:txBody>
                  <a:tcPr anchor="ct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baseline="0" dirty="0" smtClean="0"/>
                        <a:t>11:30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1720895735"/>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Homework assignment due</a:t>
                      </a:r>
                      <a:endParaRPr lang="en-US" sz="1600" b="1" dirty="0"/>
                    </a:p>
                  </a:txBody>
                  <a:tcPr anchor="ctr"/>
                </a:tc>
                <a:tc>
                  <a:txBody>
                    <a:bodyPr/>
                    <a:lstStyle/>
                    <a:p>
                      <a:pPr algn="ctr"/>
                      <a:r>
                        <a:rPr lang="en-US" sz="1400" dirty="0" smtClean="0"/>
                        <a:t>14:30</a:t>
                      </a:r>
                      <a:endParaRPr lang="en-US" sz="1400" dirty="0"/>
                    </a:p>
                  </a:txBody>
                  <a:tcPr anchor="ctr">
                    <a:solidFill>
                      <a:srgbClr val="FFFF00"/>
                    </a:solidFill>
                  </a:tcPr>
                </a:tc>
                <a:tc>
                  <a:txBody>
                    <a:bodyPr/>
                    <a:lstStyle/>
                    <a:p>
                      <a:pPr algn="ctr"/>
                      <a:endParaRPr lang="en-US" sz="1400" dirty="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630338044"/>
                  </a:ext>
                </a:extLst>
              </a:tr>
              <a:tr h="475052">
                <a:tc>
                  <a:txBody>
                    <a:bodyPr/>
                    <a:lstStyle/>
                    <a:p>
                      <a:r>
                        <a:rPr lang="en-US" sz="1600" b="1" dirty="0" smtClean="0"/>
                        <a:t>Instructor's office hours</a:t>
                      </a:r>
                      <a:endParaRPr lang="en-US" sz="1600" b="1" dirty="0"/>
                    </a:p>
                  </a:txBody>
                  <a:tcPr anchor="ct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dirty="0" smtClean="0"/>
                        <a:t>16:00</a:t>
                      </a:r>
                      <a:r>
                        <a:rPr lang="en-US" sz="1400" baseline="0" dirty="0" smtClean="0"/>
                        <a:t> – 17:00</a:t>
                      </a:r>
                      <a:endParaRPr lang="en-US" sz="1400" dirty="0" smtClean="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16:00</a:t>
                      </a:r>
                      <a:r>
                        <a:rPr lang="en-US" sz="1400" baseline="0" dirty="0" smtClean="0"/>
                        <a:t> – 17:00</a:t>
                      </a:r>
                      <a:endParaRPr lang="en-US" sz="1400" dirty="0" smtClean="0"/>
                    </a:p>
                  </a:txBody>
                  <a:tcPr anchor="ctr">
                    <a:solidFill>
                      <a:srgbClr val="FFFF00"/>
                    </a:solidFill>
                  </a:tcP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3054095318"/>
                  </a:ext>
                </a:extLst>
              </a:tr>
              <a:tr h="475052">
                <a:tc>
                  <a:txBody>
                    <a:bodyPr/>
                    <a:lstStyle/>
                    <a:p>
                      <a:r>
                        <a:rPr lang="en-US" sz="1600" b="1" dirty="0" smtClean="0"/>
                        <a:t>TA’s office hours</a:t>
                      </a:r>
                      <a:endParaRPr lang="en-US" sz="1600" b="1" dirty="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dirty="0" smtClean="0"/>
                        <a:t>11:30</a:t>
                      </a:r>
                      <a:r>
                        <a:rPr lang="en-US" sz="1400" baseline="0" dirty="0" smtClean="0"/>
                        <a:t> – 12:30</a:t>
                      </a:r>
                      <a:endParaRPr lang="en-US" sz="1400" dirty="0" smtClean="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11:30</a:t>
                      </a:r>
                      <a:r>
                        <a:rPr lang="en-US" sz="1400" baseline="0" dirty="0" smtClean="0"/>
                        <a:t> – 13:00</a:t>
                      </a:r>
                      <a:endParaRPr lang="en-US" sz="1400" dirty="0"/>
                    </a:p>
                  </a:txBody>
                  <a:tcPr anchor="ctr">
                    <a:solidFill>
                      <a:srgbClr val="FFFF00"/>
                    </a:solidFill>
                  </a:tcPr>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dirty="0" smtClean="0"/>
                        <a:t>13:00</a:t>
                      </a:r>
                      <a:r>
                        <a:rPr lang="en-US" sz="1400" baseline="0" dirty="0" smtClean="0"/>
                        <a:t> – 14:00</a:t>
                      </a:r>
                      <a:endParaRPr lang="en-US" sz="1400" dirty="0" smtClean="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717021478"/>
                  </a:ext>
                </a:extLst>
              </a:tr>
              <a:tr h="475052">
                <a:tc>
                  <a:txBody>
                    <a:bodyPr/>
                    <a:lstStyle/>
                    <a:p>
                      <a:r>
                        <a:rPr lang="en-US" sz="1600" b="1" dirty="0" smtClean="0"/>
                        <a:t>Best time for tutorial study</a:t>
                      </a:r>
                      <a:endParaRPr lang="en-US" sz="1600" b="1" dirty="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extLst>
                  <a:ext uri="{0D108BD9-81ED-4DB2-BD59-A6C34878D82A}">
                    <a16:rowId xmlns:a16="http://schemas.microsoft.com/office/drawing/2014/main" val="185639410"/>
                  </a:ext>
                </a:extLst>
              </a:tr>
              <a:tr h="475052">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1" dirty="0" smtClean="0"/>
                        <a:t>Best time for </a:t>
                      </a:r>
                      <a:r>
                        <a:rPr lang="en-US" sz="1600" b="1" dirty="0" smtClean="0"/>
                        <a:t>starting </a:t>
                      </a:r>
                      <a:r>
                        <a:rPr lang="en-US" sz="1600" b="1" dirty="0" smtClean="0"/>
                        <a:t>homework</a:t>
                      </a:r>
                      <a:endParaRPr lang="en-US" sz="1600" b="1" dirty="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a:p>
                  </a:txBody>
                  <a:tcPr anchor="ctr"/>
                </a:tc>
                <a:tc>
                  <a:txBody>
                    <a:bodyPr/>
                    <a:lstStyle/>
                    <a:p>
                      <a:pPr algn="ctr"/>
                      <a:endParaRPr lang="en-US" sz="1400" dirty="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extLst>
                  <a:ext uri="{0D108BD9-81ED-4DB2-BD59-A6C34878D82A}">
                    <a16:rowId xmlns:a16="http://schemas.microsoft.com/office/drawing/2014/main" val="1152395996"/>
                  </a:ext>
                </a:extLst>
              </a:tr>
              <a:tr h="475052">
                <a:tc>
                  <a:txBody>
                    <a:bodyPr/>
                    <a:lstStyle/>
                    <a:p>
                      <a:r>
                        <a:rPr lang="en-US" sz="1600" b="1" dirty="0" smtClean="0"/>
                        <a:t>Best time for posting questions</a:t>
                      </a:r>
                      <a:endParaRPr lang="en-US" sz="1600" b="1" dirty="0"/>
                    </a:p>
                  </a:txBody>
                  <a:tcPr anchor="ct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tc>
                  <a:txBody>
                    <a:bodyPr/>
                    <a:lstStyle/>
                    <a:p>
                      <a:pPr algn="ctr"/>
                      <a:endParaRPr lang="en-US" sz="1400" dirty="0"/>
                    </a:p>
                  </a:txBody>
                  <a:tcPr anchor="ctr">
                    <a:solidFill>
                      <a:srgbClr val="FFFF00"/>
                    </a:solidFill>
                  </a:tcPr>
                </a:tc>
                <a:extLst>
                  <a:ext uri="{0D108BD9-81ED-4DB2-BD59-A6C34878D82A}">
                    <a16:rowId xmlns:a16="http://schemas.microsoft.com/office/drawing/2014/main" val="1502112314"/>
                  </a:ext>
                </a:extLst>
              </a:tr>
            </a:tbl>
          </a:graphicData>
        </a:graphic>
      </p:graphicFrame>
    </p:spTree>
    <p:extLst>
      <p:ext uri="{BB962C8B-B14F-4D97-AF65-F5344CB8AC3E}">
        <p14:creationId xmlns:p14="http://schemas.microsoft.com/office/powerpoint/2010/main" val="40232556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en-US" dirty="0" smtClean="0"/>
              <a:t>Why Do We Learn MATLAB or Computer Programming? </a:t>
            </a:r>
            <a:endParaRPr lang="en-US" dirty="0"/>
          </a:p>
        </p:txBody>
      </p:sp>
      <p:sp>
        <p:nvSpPr>
          <p:cNvPr id="3" name="Rectangle 3"/>
          <p:cNvSpPr txBox="1">
            <a:spLocks/>
          </p:cNvSpPr>
          <p:nvPr/>
        </p:nvSpPr>
        <p:spPr>
          <a:xfrm>
            <a:off x="457200" y="1192213"/>
            <a:ext cx="11080750"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dirty="0" smtClean="0"/>
              <a:t>Why do we use a calculator? </a:t>
            </a:r>
          </a:p>
          <a:p>
            <a:r>
              <a:rPr lang="en-US" altLang="en-US" dirty="0"/>
              <a:t>Why do we </a:t>
            </a:r>
            <a:r>
              <a:rPr lang="en-US" altLang="en-US" dirty="0" smtClean="0"/>
              <a:t>use MS Excel? </a:t>
            </a:r>
          </a:p>
          <a:p>
            <a:r>
              <a:rPr lang="en-US" altLang="en-US" dirty="0" smtClean="0"/>
              <a:t>Why</a:t>
            </a:r>
            <a:r>
              <a:rPr lang="en-US" altLang="en-US" dirty="0"/>
              <a:t> do </a:t>
            </a:r>
            <a:r>
              <a:rPr lang="en-US" altLang="en-US" dirty="0" smtClean="0"/>
              <a:t>we use Maple or </a:t>
            </a:r>
            <a:r>
              <a:rPr lang="en-US" altLang="en-US" dirty="0" err="1" smtClean="0"/>
              <a:t>Wolfram|Alpha</a:t>
            </a:r>
            <a:r>
              <a:rPr lang="en-US" altLang="en-US" dirty="0" smtClean="0"/>
              <a:t>?</a:t>
            </a:r>
          </a:p>
          <a:p>
            <a:r>
              <a:rPr lang="en-US" altLang="en-US" dirty="0" smtClean="0"/>
              <a:t>Why</a:t>
            </a:r>
            <a:r>
              <a:rPr lang="en-US" altLang="en-US" dirty="0"/>
              <a:t> do </a:t>
            </a:r>
            <a:r>
              <a:rPr lang="en-US" altLang="en-US" dirty="0" smtClean="0"/>
              <a:t>we use Origin? </a:t>
            </a:r>
          </a:p>
          <a:p>
            <a:r>
              <a:rPr lang="en-US" altLang="en-US" dirty="0" smtClean="0"/>
              <a:t>Why do we use MS PowerPoint? </a:t>
            </a:r>
          </a:p>
        </p:txBody>
      </p:sp>
    </p:spTree>
    <p:extLst>
      <p:ext uri="{BB962C8B-B14F-4D97-AF65-F5344CB8AC3E}">
        <p14:creationId xmlns:p14="http://schemas.microsoft.com/office/powerpoint/2010/main" val="304955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en-US" dirty="0" smtClean="0"/>
              <a:t>Introduction to MATLAB</a:t>
            </a:r>
            <a:endParaRPr lang="en-US" dirty="0"/>
          </a:p>
        </p:txBody>
      </p:sp>
      <p:sp>
        <p:nvSpPr>
          <p:cNvPr id="3" name="Rectangle 3"/>
          <p:cNvSpPr txBox="1">
            <a:spLocks/>
          </p:cNvSpPr>
          <p:nvPr/>
        </p:nvSpPr>
        <p:spPr>
          <a:xfrm>
            <a:off x="457200" y="1192213"/>
            <a:ext cx="11080750" cy="4389437"/>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500" dirty="0"/>
              <a:t>Very powerful software package</a:t>
            </a:r>
          </a:p>
          <a:p>
            <a:r>
              <a:rPr lang="en-US" altLang="en-US" sz="2500" dirty="0"/>
              <a:t>Many mathematical and graphical applications</a:t>
            </a:r>
          </a:p>
          <a:p>
            <a:r>
              <a:rPr lang="en-US" altLang="en-US" sz="2500" dirty="0"/>
              <a:t>Has programming constructs</a:t>
            </a:r>
          </a:p>
          <a:p>
            <a:r>
              <a:rPr lang="en-US" altLang="en-US" sz="2500" dirty="0"/>
              <a:t>Also has many </a:t>
            </a:r>
            <a:r>
              <a:rPr lang="en-US" altLang="en-US" sz="2500" b="1" u="sng" dirty="0">
                <a:solidFill>
                  <a:srgbClr val="FF0000"/>
                </a:solidFill>
              </a:rPr>
              <a:t>built-in functions</a:t>
            </a:r>
          </a:p>
          <a:p>
            <a:r>
              <a:rPr lang="en-US" altLang="en-US" sz="2500" dirty="0"/>
              <a:t>Can use interactively in the Command Window, or write your own </a:t>
            </a:r>
            <a:r>
              <a:rPr lang="en-US" altLang="en-US" sz="2500" dirty="0" smtClean="0"/>
              <a:t>programs</a:t>
            </a:r>
          </a:p>
          <a:p>
            <a:pPr marL="342891" lvl="1" indent="-342891">
              <a:buFont typeface="Arial" pitchFamily="34" charset="0"/>
              <a:buChar char="•"/>
            </a:pPr>
            <a:r>
              <a:rPr lang="en-US" altLang="en-US" sz="2500" b="1" u="sng" dirty="0">
                <a:solidFill>
                  <a:srgbClr val="FF0000"/>
                </a:solidFill>
              </a:rPr>
              <a:t>Easy to debug your program</a:t>
            </a:r>
          </a:p>
          <a:p>
            <a:r>
              <a:rPr lang="en-US" altLang="en-US" sz="2500" dirty="0" smtClean="0"/>
              <a:t>In </a:t>
            </a:r>
            <a:r>
              <a:rPr lang="en-US" altLang="en-US" sz="2500" dirty="0"/>
              <a:t>the Command Window the &gt;&gt; is the prompt</a:t>
            </a:r>
          </a:p>
          <a:p>
            <a:pPr lvl="1"/>
            <a:r>
              <a:rPr lang="en-US" altLang="en-US" sz="2500" dirty="0"/>
              <a:t>At the prompt, enter a command or expression</a:t>
            </a:r>
          </a:p>
          <a:p>
            <a:pPr lvl="1"/>
            <a:r>
              <a:rPr lang="en-US" altLang="en-US" sz="2500" dirty="0"/>
              <a:t>MATLAB will respond with a </a:t>
            </a:r>
            <a:r>
              <a:rPr lang="en-US" altLang="en-US" sz="2500" dirty="0" smtClean="0"/>
              <a:t>result</a:t>
            </a:r>
          </a:p>
        </p:txBody>
      </p:sp>
    </p:spTree>
    <p:extLst>
      <p:ext uri="{BB962C8B-B14F-4D97-AF65-F5344CB8AC3E}">
        <p14:creationId xmlns:p14="http://schemas.microsoft.com/office/powerpoint/2010/main" val="1090094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Have I Used MATLAB?</a:t>
            </a:r>
            <a:endParaRPr lang="en-US" dirty="0"/>
          </a:p>
        </p:txBody>
      </p:sp>
      <p:pic>
        <p:nvPicPr>
          <p:cNvPr id="3074" name="Picture 2" descr="FEM_ScalingA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 y="3640667"/>
            <a:ext cx="3391958" cy="18844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EM_S0_V1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278467"/>
            <a:ext cx="3391958" cy="188442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p:cNvSpPr>
          <p:nvPr/>
        </p:nvSpPr>
        <p:spPr>
          <a:xfrm>
            <a:off x="887730" y="5842000"/>
            <a:ext cx="1948603"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2500" dirty="0" smtClean="0">
                <a:hlinkClick r:id="rId6"/>
              </a:rPr>
              <a:t>Draw graphs</a:t>
            </a:r>
            <a:endParaRPr lang="en-US" altLang="en-US" sz="2500" dirty="0" smtClean="0"/>
          </a:p>
        </p:txBody>
      </p:sp>
      <p:pic>
        <p:nvPicPr>
          <p:cNvPr id="5" name="Video(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055177" y="1278467"/>
            <a:ext cx="7283383" cy="4096903"/>
          </a:xfrm>
          <a:prstGeom prst="rect">
            <a:avLst/>
          </a:prstGeom>
        </p:spPr>
      </p:pic>
      <p:sp>
        <p:nvSpPr>
          <p:cNvPr id="9" name="Rectangle 3"/>
          <p:cNvSpPr txBox="1">
            <a:spLocks/>
          </p:cNvSpPr>
          <p:nvPr/>
        </p:nvSpPr>
        <p:spPr>
          <a:xfrm>
            <a:off x="5476776" y="5842000"/>
            <a:ext cx="4456496" cy="601133"/>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8"/>
              </a:rPr>
              <a:t>Graphic user interface</a:t>
            </a:r>
            <a:endParaRPr lang="en-US" altLang="en-US" sz="2500" dirty="0" smtClean="0"/>
          </a:p>
        </p:txBody>
      </p:sp>
    </p:spTree>
    <p:extLst>
      <p:ext uri="{BB962C8B-B14F-4D97-AF65-F5344CB8AC3E}">
        <p14:creationId xmlns:p14="http://schemas.microsoft.com/office/powerpoint/2010/main" val="1353419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Have I Used MATLAB? (Continue)</a:t>
            </a:r>
            <a:endParaRPr lang="en-US" dirty="0"/>
          </a:p>
        </p:txBody>
      </p:sp>
      <p:pic>
        <p:nvPicPr>
          <p:cNvPr id="9218" name="Picture 2" descr="http://freegifmaker.me/video/155681482772824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227667"/>
            <a:ext cx="5592311" cy="223692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p:cNvSpPr>
          <p:nvPr/>
        </p:nvSpPr>
        <p:spPr>
          <a:xfrm>
            <a:off x="1507066" y="3649045"/>
            <a:ext cx="3191933"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3"/>
              </a:rPr>
              <a:t>Making videos</a:t>
            </a:r>
            <a:endParaRPr lang="en-US" altLang="en-US" sz="2500" dirty="0" smtClean="0"/>
          </a:p>
        </p:txBody>
      </p:sp>
      <p:pic>
        <p:nvPicPr>
          <p:cNvPr id="12" name="Picture 11"/>
          <p:cNvPicPr>
            <a:picLocks noChangeAspect="1"/>
          </p:cNvPicPr>
          <p:nvPr/>
        </p:nvPicPr>
        <p:blipFill>
          <a:blip r:embed="rId4"/>
          <a:stretch>
            <a:fillRect/>
          </a:stretch>
        </p:blipFill>
        <p:spPr>
          <a:xfrm>
            <a:off x="6280148" y="1227667"/>
            <a:ext cx="4725796" cy="2681216"/>
          </a:xfrm>
          <a:prstGeom prst="rect">
            <a:avLst/>
          </a:prstGeom>
        </p:spPr>
      </p:pic>
      <p:sp>
        <p:nvSpPr>
          <p:cNvPr id="11" name="Rectangle 3"/>
          <p:cNvSpPr txBox="1">
            <a:spLocks/>
          </p:cNvSpPr>
          <p:nvPr/>
        </p:nvSpPr>
        <p:spPr>
          <a:xfrm>
            <a:off x="8470231" y="4083577"/>
            <a:ext cx="3324081"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5"/>
              </a:rPr>
              <a:t>Program for research</a:t>
            </a:r>
            <a:endParaRPr lang="en-US" altLang="en-US" sz="2500" dirty="0" smtClean="0"/>
          </a:p>
        </p:txBody>
      </p:sp>
      <p:pic>
        <p:nvPicPr>
          <p:cNvPr id="5" name="Picture 4"/>
          <p:cNvPicPr>
            <a:picLocks noChangeAspect="1"/>
          </p:cNvPicPr>
          <p:nvPr/>
        </p:nvPicPr>
        <p:blipFill>
          <a:blip r:embed="rId6"/>
          <a:stretch>
            <a:fillRect/>
          </a:stretch>
        </p:blipFill>
        <p:spPr>
          <a:xfrm>
            <a:off x="307975" y="4422728"/>
            <a:ext cx="5721016" cy="2131173"/>
          </a:xfrm>
          <a:prstGeom prst="rect">
            <a:avLst/>
          </a:prstGeom>
        </p:spPr>
      </p:pic>
      <p:sp>
        <p:nvSpPr>
          <p:cNvPr id="14" name="Rectangle 3"/>
          <p:cNvSpPr txBox="1">
            <a:spLocks/>
          </p:cNvSpPr>
          <p:nvPr/>
        </p:nvSpPr>
        <p:spPr>
          <a:xfrm>
            <a:off x="6028991" y="5217963"/>
            <a:ext cx="3191933" cy="9596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2500" dirty="0" smtClean="0">
                <a:hlinkClick r:id="rId7"/>
              </a:rPr>
              <a:t>Data management</a:t>
            </a:r>
            <a:endParaRPr lang="en-US" altLang="en-US" sz="2500" dirty="0" smtClean="0"/>
          </a:p>
        </p:txBody>
      </p:sp>
    </p:spTree>
    <p:extLst>
      <p:ext uri="{BB962C8B-B14F-4D97-AF65-F5344CB8AC3E}">
        <p14:creationId xmlns:p14="http://schemas.microsoft.com/office/powerpoint/2010/main" val="1565463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Website</a:t>
            </a:r>
            <a:endParaRPr lang="en-US" dirty="0"/>
          </a:p>
        </p:txBody>
      </p:sp>
      <p:pic>
        <p:nvPicPr>
          <p:cNvPr id="3" name="Picture 2"/>
          <p:cNvPicPr>
            <a:picLocks noChangeAspect="1"/>
          </p:cNvPicPr>
          <p:nvPr/>
        </p:nvPicPr>
        <p:blipFill>
          <a:blip r:embed="rId2"/>
          <a:stretch>
            <a:fillRect/>
          </a:stretch>
        </p:blipFill>
        <p:spPr>
          <a:xfrm>
            <a:off x="241301" y="968090"/>
            <a:ext cx="7664450" cy="5632318"/>
          </a:xfrm>
          <a:prstGeom prst="rect">
            <a:avLst/>
          </a:prstGeom>
        </p:spPr>
      </p:pic>
      <p:sp>
        <p:nvSpPr>
          <p:cNvPr id="4" name="Rectangle 3"/>
          <p:cNvSpPr/>
          <p:nvPr/>
        </p:nvSpPr>
        <p:spPr>
          <a:xfrm>
            <a:off x="7553903" y="6300800"/>
            <a:ext cx="3584571" cy="369332"/>
          </a:xfrm>
          <a:prstGeom prst="rect">
            <a:avLst/>
          </a:prstGeom>
        </p:spPr>
        <p:txBody>
          <a:bodyPr wrap="none">
            <a:spAutoFit/>
          </a:bodyPr>
          <a:lstStyle/>
          <a:p>
            <a:r>
              <a:rPr lang="en-US" dirty="0">
                <a:hlinkClick r:id="rId3"/>
              </a:rPr>
              <a:t>https://github.com/chulminy/AE121</a:t>
            </a:r>
            <a:endParaRPr lang="en-US" dirty="0"/>
          </a:p>
        </p:txBody>
      </p:sp>
    </p:spTree>
    <p:extLst>
      <p:ext uri="{BB962C8B-B14F-4D97-AF65-F5344CB8AC3E}">
        <p14:creationId xmlns:p14="http://schemas.microsoft.com/office/powerpoint/2010/main" val="1408668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Description</a:t>
            </a:r>
            <a:endParaRPr lang="en-US" dirty="0"/>
          </a:p>
        </p:txBody>
      </p:sp>
      <p:sp>
        <p:nvSpPr>
          <p:cNvPr id="4" name="Rectangle 3"/>
          <p:cNvSpPr txBox="1">
            <a:spLocks/>
          </p:cNvSpPr>
          <p:nvPr/>
        </p:nvSpPr>
        <p:spPr>
          <a:xfrm>
            <a:off x="457200" y="1192213"/>
            <a:ext cx="110807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sz="2400" dirty="0"/>
              <a:t>This course offers a practical introduction to computer </a:t>
            </a:r>
            <a:r>
              <a:rPr lang="en-US" sz="2400" b="1" u="sng" dirty="0"/>
              <a:t>programming for engineering students </a:t>
            </a:r>
            <a:r>
              <a:rPr lang="en-US" sz="2400" dirty="0"/>
              <a:t>using MATLAB. MATLAB is an easy and readable programming language and is an excellent choice for those learning programming for the first time. This course will cover various topics including programming fundamentals, matrix operations, file I/O, numerical methods, and data visualization. Students who successfully complete this course will gain a fundamental understanding of computer programming techniques and be able to operate, analyze, and visualize all types of data</a:t>
            </a:r>
            <a:r>
              <a:rPr lang="en-US" sz="2400" dirty="0" smtClean="0"/>
              <a:t>.</a:t>
            </a:r>
            <a:endParaRPr lang="en-US" sz="2400" dirty="0"/>
          </a:p>
        </p:txBody>
      </p:sp>
    </p:spTree>
    <p:extLst>
      <p:ext uri="{BB962C8B-B14F-4D97-AF65-F5344CB8AC3E}">
        <p14:creationId xmlns:p14="http://schemas.microsoft.com/office/powerpoint/2010/main" val="4222531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Description (Continue)</a:t>
            </a:r>
            <a:endParaRPr lang="en-US" dirty="0"/>
          </a:p>
        </p:txBody>
      </p:sp>
      <p:sp>
        <p:nvSpPr>
          <p:cNvPr id="4" name="Rectangle 3"/>
          <p:cNvSpPr txBox="1">
            <a:spLocks/>
          </p:cNvSpPr>
          <p:nvPr/>
        </p:nvSpPr>
        <p:spPr>
          <a:xfrm>
            <a:off x="475615" y="1103313"/>
            <a:ext cx="11258550" cy="537792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200" dirty="0" smtClean="0"/>
              <a:t>This </a:t>
            </a:r>
            <a:r>
              <a:rPr lang="en-US" sz="2200" dirty="0"/>
              <a:t>course incorporates two new learning tools in MATLAB to enhance programming-learning environment: </a:t>
            </a:r>
            <a:r>
              <a:rPr lang="en-US" sz="2200" b="1" dirty="0">
                <a:hlinkClick r:id="rId2"/>
              </a:rPr>
              <a:t>Live Editor</a:t>
            </a:r>
            <a:r>
              <a:rPr lang="en-US" sz="2200" dirty="0"/>
              <a:t> and </a:t>
            </a:r>
            <a:r>
              <a:rPr lang="en-US" sz="2200" b="1" dirty="0">
                <a:hlinkClick r:id="rId3"/>
              </a:rPr>
              <a:t>MATLAB Grader</a:t>
            </a:r>
            <a:r>
              <a:rPr lang="en-US" sz="2200" dirty="0"/>
              <a:t>. The </a:t>
            </a:r>
            <a:r>
              <a:rPr lang="en-US" sz="2200" i="1" dirty="0"/>
              <a:t>Live Editor</a:t>
            </a:r>
            <a:r>
              <a:rPr lang="en-US" sz="2200" dirty="0"/>
              <a:t> is a scripting platform to create, edit and run MATLAB scripts as well as add formatted text, images, and equations so that students can learn programing in more informative and interactive ways. A tutorial for each topic is provided in the Live Editor format. The programming lab and homework assignments will be designed using the </a:t>
            </a:r>
            <a:r>
              <a:rPr lang="en-US" sz="2200" b="1" u="sng" dirty="0"/>
              <a:t>MATLAB Grader.</a:t>
            </a:r>
            <a:r>
              <a:rPr lang="en-US" sz="2200" dirty="0"/>
              <a:t> This tool allows students instant feedback on the correctness of their solutions through the pre-designed testers. Thus, students can be highly motivated and inspired to persevere with completing the assignments. You are expected to spend extra 6 </a:t>
            </a:r>
            <a:r>
              <a:rPr lang="en-US" sz="2200" dirty="0" smtClean="0"/>
              <a:t>hours (</a:t>
            </a:r>
            <a:r>
              <a:rPr lang="en-US" sz="2200" u="sng" dirty="0" smtClean="0">
                <a:solidFill>
                  <a:srgbClr val="FF0000"/>
                </a:solidFill>
              </a:rPr>
              <a:t>and more…</a:t>
            </a:r>
            <a:r>
              <a:rPr lang="en-US" sz="2200" dirty="0" smtClean="0"/>
              <a:t>) </a:t>
            </a:r>
            <a:r>
              <a:rPr lang="en-US" sz="2200" dirty="0"/>
              <a:t>a week studying class materials as well as working on the programming lab and homework assignments.</a:t>
            </a:r>
          </a:p>
          <a:p>
            <a:pPr marL="0" indent="0">
              <a:lnSpc>
                <a:spcPct val="150000"/>
              </a:lnSpc>
              <a:buNone/>
            </a:pPr>
            <a:endParaRPr lang="en-US" sz="2200" dirty="0"/>
          </a:p>
        </p:txBody>
      </p:sp>
    </p:spTree>
    <p:extLst>
      <p:ext uri="{BB962C8B-B14F-4D97-AF65-F5344CB8AC3E}">
        <p14:creationId xmlns:p14="http://schemas.microsoft.com/office/powerpoint/2010/main" val="1065686342"/>
      </p:ext>
    </p:extLst>
  </p:cSld>
  <p:clrMapOvr>
    <a:masterClrMapping/>
  </p:clrMapOvr>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5842</TotalTime>
  <Words>917</Words>
  <Application>Microsoft Office PowerPoint</Application>
  <PresentationFormat>Widescreen</PresentationFormat>
  <Paragraphs>133</Paragraphs>
  <Slides>23</Slides>
  <Notes>1</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Georgia</vt:lpstr>
      <vt:lpstr>Impact</vt:lpstr>
      <vt:lpstr>Wingdings</vt:lpstr>
      <vt:lpstr>Uwaterloo_Theme</vt:lpstr>
      <vt:lpstr>Uwaterloo</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167</cp:revision>
  <dcterms:created xsi:type="dcterms:W3CDTF">2018-10-10T19:11:49Z</dcterms:created>
  <dcterms:modified xsi:type="dcterms:W3CDTF">2019-05-06T15:04:18Z</dcterms:modified>
</cp:coreProperties>
</file>